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530" r:id="rId5"/>
    <p:sldId id="257" r:id="rId6"/>
    <p:sldId id="258" r:id="rId7"/>
    <p:sldId id="260" r:id="rId8"/>
    <p:sldId id="261" r:id="rId9"/>
    <p:sldId id="273" r:id="rId10"/>
    <p:sldId id="266" r:id="rId11"/>
    <p:sldId id="294" r:id="rId12"/>
    <p:sldId id="268" r:id="rId13"/>
    <p:sldId id="280" r:id="rId14"/>
    <p:sldId id="287" r:id="rId15"/>
    <p:sldId id="283" r:id="rId16"/>
    <p:sldId id="301" r:id="rId17"/>
    <p:sldId id="314" r:id="rId18"/>
    <p:sldId id="300" r:id="rId19"/>
    <p:sldId id="302" r:id="rId20"/>
    <p:sldId id="309" r:id="rId21"/>
    <p:sldId id="310" r:id="rId22"/>
    <p:sldId id="311" r:id="rId23"/>
    <p:sldId id="312" r:id="rId24"/>
    <p:sldId id="31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87" autoAdjust="0"/>
  </p:normalViewPr>
  <p:slideViewPr>
    <p:cSldViewPr snapToGrid="0">
      <p:cViewPr varScale="1">
        <p:scale>
          <a:sx n="91" d="100"/>
          <a:sy n="91" d="100"/>
        </p:scale>
        <p:origin x="13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2AB1AA01-73A5-1A90-96C4-B9CFACD629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7285D309-C824-91F3-4AA8-443F8ED54E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1523BC01-02DE-0B9B-6FCB-58C2D16D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09613" indent="-2730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922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53035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9685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4257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8829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3401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7973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996EA844-193A-431B-8F53-272B34C29D23}" type="slidenum">
              <a:rPr lang="en-US" altLang="en-US">
                <a:latin typeface="Arial" panose="020B0604020202020204" pitchFamily="34" charset="0"/>
              </a:rPr>
              <a:pPr/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FC698797-2CD6-9762-6176-0BB017300E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543A348B-D568-44B8-95BA-EC1C4E89B5F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926EAA93-F5F4-E314-2A21-DFAF155EF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A39862-C1A9-4CD9-97A7-90BFBFAAED02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FE070182-738B-60F7-8503-9FB949D047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92B3A1EF-5B6F-98D1-17EF-72C15E18ED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8BE9598E-57E7-A73B-7756-78D217F41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16EFE2-A458-4538-860A-60FC26AE0713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8705432C-E405-8DF5-0B6F-E481ACD7D7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22B74-DA7F-42A6-8B27-5B0B648BA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B5991630-B2AD-C779-97CB-C137D97DA6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0B2BB370-1218-491F-9236-5E662F16B761}" type="slidenum">
              <a:rPr lang="en-US" altLang="en-US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6D41147C-A74F-FA21-EAB0-3F1F3B2D1B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6B5BB2FB-88E9-7260-172B-F6C8BAA20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b="1" dirty="0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5A732B36-6624-92A7-9598-8E87DE3C80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887DE87A-EE93-418A-861D-E72D6B17E72A}" type="slidenum">
              <a:rPr lang="en-US" altLang="en-US">
                <a:latin typeface="Calibri" panose="020F0502020204030204" pitchFamily="34" charset="0"/>
              </a:rPr>
              <a:pPr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8A7251EA-4C90-412E-6838-F78F5E32A1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6E429FA0-91B6-04F1-65A9-ADCF38CFB2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dirty="0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9B7196C8-DA82-54CA-1555-978ED74AF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D916AB4E-34AD-492F-A886-6A5308F933A4}" type="slidenum">
              <a:rPr lang="en-US" altLang="en-US">
                <a:latin typeface="Arial" panose="020B0604020202020204" pitchFamily="34" charset="0"/>
              </a:rPr>
              <a:pPr/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37208E92-845D-C4AC-EBC9-07B51E431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FFF3125E-28CE-0AFB-6385-703099EDCF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EE48C730-6823-07B2-19A6-C9EFE05F51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FB391037-5722-4353-BAD4-0CCBA841EEC3}" type="slidenum">
              <a:rPr lang="en-US" altLang="en-US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A30FBD96-8A7D-6956-9D34-A96B86144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5B9125CF-A794-0FB8-2704-A60C587480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8A3EB140-742D-5791-4896-7671FE850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43DF3FD-5A37-4B74-9746-19B730525A77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AE0BB601-0C53-A6B8-1816-0E296D29F9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A9896295-A530-90D5-274B-8BC94AD344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B5E813FF-0FE3-FCDD-912E-E16DE0E96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E0AE4E-D4CE-4C29-9738-AAD89E203DF1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8BF8E503-5907-4A62-9CEB-332F08FC15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E208D834-6EE1-73F3-8519-72A71A2275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b="1" dirty="0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93FF1F7D-5188-A401-FCBF-13EF02064D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49C34766-15DB-4013-A56F-E754F10AAE7C}" type="slidenum">
              <a:rPr lang="en-US" altLang="en-US">
                <a:latin typeface="Calibri" panose="020F0502020204030204" pitchFamily="34" charset="0"/>
              </a:rPr>
              <a:pPr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DF57F186-733C-2574-CAD5-AEA0A3652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859EE7AD-DC3E-21BD-46AB-710137BD1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9CD95E4F-2567-4497-44BC-70716C20F3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3A93EDF7-776F-4385-899A-A1A42662B2C6}" type="slidenum">
              <a:rPr lang="en-US" altLang="en-US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89765042-286E-5927-4137-0CF50957C3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12B7AE37-19D9-F0B2-A655-44EE8D63FC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32E8E578-4348-C7DA-A6E8-17B880C0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09613" indent="-2730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922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53035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9685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4257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8829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3401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7973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7D4BDAED-1D50-4114-A915-F5A192E2FF1F}" type="slidenum">
              <a:rPr lang="en-US" altLang="en-US">
                <a:latin typeface="Arial" panose="020B0604020202020204" pitchFamily="34" charset="0"/>
              </a:rPr>
              <a:pPr/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2AB72772-CC0E-C125-0C15-9483A6C72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B8DF6839-9AF5-45CF-9A1D-032F3E9B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>
            <a:normAutofit/>
          </a:bodyPr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C179671F-950D-EFAC-B780-87748FC56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10F6B3-B15B-4FF0-A88B-53FD31F689E0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C1EBA55C-2B12-21B1-CF7B-99A2A845B2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BA4D5059-7059-0234-F63F-338999153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F712A08F-BC91-30BD-E01A-34AC05929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09613" indent="-2730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922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53035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9685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4257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8829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3401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7973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F5B8F604-F5DB-4E57-B9A2-E515E8E3B1B6}" type="slidenum">
              <a:rPr lang="en-US" altLang="en-US">
                <a:latin typeface="Arial" panose="020B0604020202020204" pitchFamily="34" charset="0"/>
              </a:rPr>
              <a:pPr/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56647CDB-2FA6-40AE-2C29-A4116EAAD9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5EF6656E-4925-4A20-9925-2211E139CD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10B882E4-8334-3CBD-64B3-89B257361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09613" indent="-2730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922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53035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9685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4257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8829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3401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7973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F34418AD-B526-49FE-BA14-A1B19D0F1B7E}" type="slidenum">
              <a:rPr lang="en-US" altLang="en-US">
                <a:latin typeface="Arial" panose="020B0604020202020204" pitchFamily="34" charset="0"/>
              </a:rPr>
              <a:pPr/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B130653F-F80B-6716-AA63-A86FB4F7F2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2F4AE9C7-C3F5-909C-4906-EFC2620E77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b="1" dirty="0">
              <a:latin typeface="Arial" panose="020B0604020202020204" pitchFamily="34" charset="0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D720AE98-68CD-B360-E6AC-9027228A6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E2528A-BA11-4BEA-B6EF-8AF421926346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79A819CE-93E1-B359-DAB3-4C95134FE2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BB900B57-FFA3-4C84-AD7F-F112ECC5A0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7831DA5F-2CFB-C0C2-B96B-1D7DC53F3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09613" indent="-2730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922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53035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9685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4257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8829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3401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7973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62378BFF-8C84-4F7F-AE68-ED6217B96EF5}" type="slidenum">
              <a:rPr lang="en-US" altLang="en-US">
                <a:latin typeface="Arial" panose="020B0604020202020204" pitchFamily="34" charset="0"/>
              </a:rPr>
              <a:pPr/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F7EC673C-24DA-5188-E104-3A636F952A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87D88BFF-2076-1C40-3B07-FF99E7D576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24906B52-29CE-1F42-4215-406EFA16D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25CCDD56-80FC-4125-A084-A7BC6613520E}" type="slidenum">
              <a:rPr lang="en-US" altLang="en-US">
                <a:latin typeface="Arial" panose="020B0604020202020204" pitchFamily="34" charset="0"/>
              </a:rPr>
              <a:pPr/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2A14470C-8EB8-A981-B3BA-C6CCD7AA9B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50111EDB-7EE4-C983-42C0-12D16F7378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7509A420-D47A-3960-14FF-3DDAA0DF7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09613" indent="-2730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922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53035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968500" indent="-2174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4257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8829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3401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797300" indent="-217488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C70802BE-358C-466D-8397-9E94DAC288B9}" type="slidenum">
              <a:rPr lang="en-US" altLang="en-US">
                <a:latin typeface="Arial" panose="020B0604020202020204" pitchFamily="34" charset="0"/>
              </a:rPr>
              <a:pPr/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02FF66EA-1A6E-692D-B625-F53E8CB29C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4C738D5-92BB-14B5-662D-55A59FD39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2B26C3ED-E1A9-376C-CB68-D2DCC9BBB8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5CEEB075-50CD-48E2-B1A6-5803D86ABE4D}" type="slidenum">
              <a:rPr lang="en-US" altLang="en-US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4800" dirty="0">
                <a:solidFill>
                  <a:schemeClr val="bg2">
                    <a:lumMod val="10000"/>
                  </a:schemeClr>
                </a:solidFill>
              </a:rPr>
              <a:t>The Child with a Metabolic</a:t>
            </a:r>
            <a:br>
              <a:rPr lang="en-US" altLang="en-US" sz="48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altLang="en-US" sz="4800" dirty="0">
                <a:solidFill>
                  <a:schemeClr val="bg2">
                    <a:lumMod val="10000"/>
                  </a:schemeClr>
                </a:solidFill>
              </a:rPr>
              <a:t>Condition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z="2400" b="1" dirty="0">
                <a:solidFill>
                  <a:schemeClr val="bg2">
                    <a:lumMod val="10000"/>
                  </a:schemeClr>
                </a:solidFill>
              </a:rPr>
              <a:t>Chapter 31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chemeClr val="bg2">
                    <a:lumMod val="10000"/>
                  </a:schemeClr>
                </a:solidFill>
              </a:rPr>
              <a:t>Niomi Quinteros BSN, RN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85860B-89B5-4176-950E-9CA0829A9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4"/>
    </mc:Choice>
    <mc:Fallback>
      <p:transition spd="slow" advTm="7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922D1485-3A18-67BA-AB37-8E17529B6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Diabetes Mellitus (DM) 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EE5187AF-C59D-296E-1EBA-8BE52AA67E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Long-term complications related to hyperglycemia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Blindness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Circulatory problems, including but not limited to amputation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Kidney disease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Neuropathy </a:t>
            </a:r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D25881E1-B40C-34DF-4834-4A73704C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45250" y="6042025"/>
            <a:ext cx="5127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EB3D9F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C6EE21FC-4765-4857-801E-CD1F25590153}" type="slidenum">
              <a:rPr lang="en-US" altLang="en-US" smtClean="0"/>
              <a:pPr/>
              <a:t>10</a:t>
            </a:fld>
            <a:endParaRPr lang="en-GB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35999A5-314E-4F07-AF12-50FDBB8FAC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04"/>
    </mc:Choice>
    <mc:Fallback>
      <p:transition spd="slow" advTm="19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BE1EE780-6241-5C55-BDE6-547D25EE6A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135" y="547753"/>
            <a:ext cx="8878824" cy="1069848"/>
          </a:xfrm>
        </p:spPr>
        <p:txBody>
          <a:bodyPr/>
          <a:lstStyle/>
          <a:p>
            <a:r>
              <a:rPr lang="en-US" altLang="en-US" dirty="0"/>
              <a:t>Diagnostic Tests for DM 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10525AB7-8455-4431-ACAB-9E96F62C8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1447801"/>
            <a:ext cx="6348413" cy="4594225"/>
          </a:xfrm>
        </p:spPr>
        <p:txBody>
          <a:bodyPr/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Random blood glucose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Blood is drawn at any time, no preparation; results should be within normal limits for both diabetic and nondiabetic patients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Fasting blood glucose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If greater than </a:t>
            </a:r>
            <a:r>
              <a:rPr lang="en-US" altLang="en-US" dirty="0">
                <a:solidFill>
                  <a:srgbClr val="FF0000"/>
                </a:solidFill>
              </a:rPr>
              <a:t>126</a:t>
            </a:r>
            <a:r>
              <a:rPr lang="en-US" altLang="en-US" dirty="0"/>
              <a:t> mg/dL on two separate occasions, and the history is positive, patient is considered as having DM and requires treatment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Glycosylated hemoglobin (HbA</a:t>
            </a:r>
            <a:r>
              <a:rPr lang="en-US" altLang="en-US" sz="2000" baseline="-25000" dirty="0"/>
              <a:t>1c</a:t>
            </a:r>
            <a:r>
              <a:rPr lang="en-US" altLang="en-US" sz="2000" dirty="0"/>
              <a:t>): 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Values above 10% indicate poor control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Target should be under 7.5%</a:t>
            </a:r>
          </a:p>
          <a:p>
            <a:pPr marL="457200" lvl="1" indent="0">
              <a:buNone/>
              <a:defRPr/>
            </a:pPr>
            <a:endParaRPr lang="en-US" altLang="en-US" dirty="0"/>
          </a:p>
        </p:txBody>
      </p:sp>
      <p:sp>
        <p:nvSpPr>
          <p:cNvPr id="27652" name="Slide Number Placeholder 4">
            <a:extLst>
              <a:ext uri="{FF2B5EF4-FFF2-40B4-BE49-F238E27FC236}">
                <a16:creationId xmlns:a16="http://schemas.microsoft.com/office/drawing/2014/main" id="{76E6194F-CAF6-B7F1-A5FE-6ECE93A7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45250" y="6042025"/>
            <a:ext cx="5127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EB3D9F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C6EE21FC-4765-4857-801E-CD1F25590153}" type="slidenum">
              <a:rPr lang="en-US" altLang="en-US" smtClean="0"/>
              <a:pPr/>
              <a:t>11</a:t>
            </a:fld>
            <a:endParaRPr lang="en-GB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9854FD-516D-43A2-99AD-D8F21C115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06"/>
    </mc:Choice>
    <mc:Fallback>
      <p:transition spd="slow" advTm="72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BC2907B8-C9E3-C522-C531-F50E0F01DA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5306" y="450850"/>
            <a:ext cx="8878824" cy="1069848"/>
          </a:xfrm>
        </p:spPr>
        <p:txBody>
          <a:bodyPr/>
          <a:lstStyle/>
          <a:p>
            <a:r>
              <a:rPr lang="en-US" altLang="en-US" dirty="0"/>
              <a:t>Type 1 Diabetes Mellitus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9619418D-F743-40A6-0FDB-D247877D13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90058" y="1520698"/>
            <a:ext cx="6348413" cy="4883150"/>
          </a:xfrm>
        </p:spPr>
        <p:txBody>
          <a:bodyPr/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800" dirty="0"/>
              <a:t>Most common metabolic disorder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800" dirty="0"/>
              <a:t>Can occur at any time in childhood, new cases highest among 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800" dirty="0"/>
              <a:t>5- and 7-year-olds: Stress of school and increased exposure to infectious diseases may be a triggering factor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800" dirty="0"/>
              <a:t>11- to 13-year-olds: During puberty, rapid growth, increased emotional stress, and insulin antagonism of sex hormones may be implicated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800" dirty="0"/>
              <a:t>More difficult to manage in childhood because of growing, energy expenditure, varying nutritional needs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800" dirty="0"/>
              <a:t>Initial diagnosis may be determined when the child develops ketoacidosis</a:t>
            </a:r>
          </a:p>
          <a:p>
            <a:endParaRPr lang="en-US" altLang="en-US" dirty="0"/>
          </a:p>
        </p:txBody>
      </p:sp>
      <p:sp>
        <p:nvSpPr>
          <p:cNvPr id="29700" name="Slide Number Placeholder 4">
            <a:extLst>
              <a:ext uri="{FF2B5EF4-FFF2-40B4-BE49-F238E27FC236}">
                <a16:creationId xmlns:a16="http://schemas.microsoft.com/office/drawing/2014/main" id="{9EAF2690-8BED-9EFF-5489-E154991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45250" y="6042025"/>
            <a:ext cx="5127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EB3D9F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C6EE21FC-4765-4857-801E-CD1F25590153}" type="slidenum">
              <a:rPr lang="en-US" altLang="en-US" smtClean="0"/>
              <a:pPr/>
              <a:t>12</a:t>
            </a:fld>
            <a:endParaRPr lang="en-GB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63F9E9-F67F-4044-9664-BC9EC0089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37"/>
    </mc:Choice>
    <mc:Fallback>
      <p:transition spd="slow" advTm="56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 descr="Type 1 Diabetes: Causes, Symptoms, Complications &amp; Treatment">
            <a:extLst>
              <a:ext uri="{FF2B5EF4-FFF2-40B4-BE49-F238E27FC236}">
                <a16:creationId xmlns:a16="http://schemas.microsoft.com/office/drawing/2014/main" id="{779D2629-835D-8F82-D214-AC9845C1D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64" y="76200"/>
            <a:ext cx="4181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A1F0CD-10CE-4BAB-8C05-86BC47730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18"/>
    </mc:Choice>
    <mc:Fallback>
      <p:transition spd="slow" advTm="24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95959E49-A202-F60F-3B64-6E1B1AEAB7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555" y="98489"/>
            <a:ext cx="8878824" cy="1069848"/>
          </a:xfrm>
        </p:spPr>
        <p:txBody>
          <a:bodyPr/>
          <a:lstStyle/>
          <a:p>
            <a:r>
              <a:rPr lang="en-US" altLang="en-US" dirty="0"/>
              <a:t>Insulin Administration 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49FCE9CA-BAC0-CA23-07F9-8885A73964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0485" y="1055915"/>
            <a:ext cx="7839757" cy="5257799"/>
          </a:xfrm>
        </p:spPr>
        <p:txBody>
          <a:bodyPr/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600" dirty="0"/>
              <a:t>Teach parents and child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600" dirty="0"/>
              <a:t>Insulin cannot be taken orally because it is a protein and would be broken down by the gastric juices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600" dirty="0"/>
              <a:t>Usual method of administration is subcutaneously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600" dirty="0"/>
              <a:t>In general, a child can be taught to perform self-injection after 7 years of age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600" dirty="0"/>
              <a:t>Sites of injections are rotated to prevent poor absorption and injury to tissue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600" dirty="0"/>
              <a:t>Should not inject into areas that would have a temporarily increased circulation, such as in a child pedaling a bike, you would not inject into the leg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1600" dirty="0"/>
              <a:t>When mixing insulin, always withdraw the regular insulin (clear) first and then add the intermediate-acting insulin (cloudy) into the syringe</a:t>
            </a:r>
          </a:p>
        </p:txBody>
      </p:sp>
      <p:pic>
        <p:nvPicPr>
          <p:cNvPr id="33797" name="Picture 2">
            <a:extLst>
              <a:ext uri="{FF2B5EF4-FFF2-40B4-BE49-F238E27FC236}">
                <a16:creationId xmlns:a16="http://schemas.microsoft.com/office/drawing/2014/main" id="{46660308-FD0F-042C-740B-12DEA944C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86" y="82778"/>
            <a:ext cx="2552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2">
            <a:extLst>
              <a:ext uri="{FF2B5EF4-FFF2-40B4-BE49-F238E27FC236}">
                <a16:creationId xmlns:a16="http://schemas.microsoft.com/office/drawing/2014/main" id="{CEE1BAAA-2484-F87B-A10F-9B738EB6C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86" y="2876550"/>
            <a:ext cx="2409825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4E0754-8097-47E0-AF14-E3140158A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85"/>
    </mc:Choice>
    <mc:Fallback>
      <p:transition spd="slow" advTm="8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>
            <a:extLst>
              <a:ext uri="{FF2B5EF4-FFF2-40B4-BE49-F238E27FC236}">
                <a16:creationId xmlns:a16="http://schemas.microsoft.com/office/drawing/2014/main" id="{03C57DCA-9D69-B413-BA6C-1C4C936B6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1000"/>
            <a:ext cx="76962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24ECE40-302D-4580-87DA-E199A76C2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3"/>
    </mc:Choice>
    <mc:Fallback>
      <p:transition spd="slow" advTm="15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No photo description available.">
            <a:extLst>
              <a:ext uri="{FF2B5EF4-FFF2-40B4-BE49-F238E27FC236}">
                <a16:creationId xmlns:a16="http://schemas.microsoft.com/office/drawing/2014/main" id="{6E89BBB5-5F13-3CD5-ECED-18F9F4DB4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CC7CC3-6F96-4441-93A7-348FC223F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53"/>
    </mc:Choice>
    <mc:Fallback>
      <p:transition spd="slow" advTm="35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B9FECB9A-5E23-0F32-35D6-47CA39382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1" y="609600"/>
            <a:ext cx="6348413" cy="1066800"/>
          </a:xfrm>
        </p:spPr>
        <p:txBody>
          <a:bodyPr/>
          <a:lstStyle/>
          <a:p>
            <a:r>
              <a:rPr lang="en-US" altLang="en-US"/>
              <a:t>Insulin Shock 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5C789009-CDEC-5F04-86AF-55C8E1B15F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601" y="1676401"/>
            <a:ext cx="6348413" cy="4365625"/>
          </a:xfrm>
        </p:spPr>
        <p:txBody>
          <a:bodyPr/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Also known as hypoglycemia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Blood glucose level becomes abnormally low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Caused by too much insulin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Factors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Poorly planned exercise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Reduced diet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Errors made because of improper knowledge of insulin and the insulin syringe</a:t>
            </a:r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E4B297BB-97FB-1290-717F-25AD4C4A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45250" y="6042025"/>
            <a:ext cx="5127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EB3D9F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C6EE21FC-4765-4857-801E-CD1F25590153}" type="slidenum">
              <a:rPr lang="en-US" altLang="en-US" smtClean="0"/>
              <a:pPr/>
              <a:t>17</a:t>
            </a:fld>
            <a:endParaRPr lang="en-GB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3FF9A0-F443-4E6A-A6B8-2F1ADF5C4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33"/>
    </mc:Choice>
    <mc:Fallback>
      <p:transition spd="slow" advTm="23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95A21619-0637-EA29-179E-1F0592D94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1456" y="298704"/>
            <a:ext cx="10881360" cy="1069848"/>
          </a:xfrm>
        </p:spPr>
        <p:txBody>
          <a:bodyPr anchor="b">
            <a:normAutofit/>
          </a:bodyPr>
          <a:lstStyle/>
          <a:p>
            <a:r>
              <a:rPr lang="en-US" altLang="en-US" dirty="0"/>
              <a:t>Insulin Shock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4E7D1C98-EAA8-6606-BDC9-701AC227A0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1456" y="1908048"/>
            <a:ext cx="10332720" cy="3547872"/>
          </a:xfrm>
        </p:spPr>
        <p:txBody>
          <a:bodyPr>
            <a:noAutofit/>
          </a:bodyPr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Children are more prone to insulin reactions than adults because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The condition itself is more unstable in young people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They are growing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Their activities are more irregular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Symptoms of insulin reaction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Irritable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May behave poorly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Pale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May complain of feeling hungry and weak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Sweating occurs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CNS symptoms arise because glucose is vital to proper functioning of nerves</a:t>
            </a:r>
          </a:p>
        </p:txBody>
      </p:sp>
      <p:sp>
        <p:nvSpPr>
          <p:cNvPr id="41988" name="Slide Number Placeholder 4">
            <a:extLst>
              <a:ext uri="{FF2B5EF4-FFF2-40B4-BE49-F238E27FC236}">
                <a16:creationId xmlns:a16="http://schemas.microsoft.com/office/drawing/2014/main" id="{E4E94A1A-88D6-D71E-9EF6-0499A333C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29184" y="411480"/>
            <a:ext cx="521208" cy="310896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EB3D9F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C6EE21FC-4765-4857-801E-CD1F25590153}" type="slidenum">
              <a:rPr lang="en-US" altLang="en-US" sz="1200" smtClean="0">
                <a:solidFill>
                  <a:schemeClr val="bg1"/>
                </a:solidFill>
              </a:rPr>
              <a:pPr algn="ctr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18</a:t>
            </a:fld>
            <a:endParaRPr lang="en-GB" altLang="en-US" sz="1200">
              <a:solidFill>
                <a:schemeClr val="bg1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DDD7AB-6F36-4907-B960-22D72114C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45"/>
    </mc:Choice>
    <mc:Fallback>
      <p:transition spd="slow" advTm="3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F508121B-DC7C-D9D4-AF90-A32B9EC8B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8850" y="450850"/>
            <a:ext cx="8878824" cy="1069848"/>
          </a:xfrm>
        </p:spPr>
        <p:txBody>
          <a:bodyPr/>
          <a:lstStyle/>
          <a:p>
            <a:r>
              <a:rPr lang="en-US" altLang="en-US" dirty="0"/>
              <a:t>Insulin Shock 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65022E5-920C-96DF-C6A8-565D688A73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79172" y="1714146"/>
            <a:ext cx="6348413" cy="4518025"/>
          </a:xfrm>
        </p:spPr>
        <p:txBody>
          <a:bodyPr/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Immediate treatment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Administering sugar in some form, such as orange juice, hard candy, or a commercial product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Begins to feel better within a few minutes and then may eat a small amount of protein or starch to prevent another reaction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Glucagon is recommended in cases of severe hypoglycemia</a:t>
            </a:r>
          </a:p>
        </p:txBody>
      </p:sp>
      <p:sp>
        <p:nvSpPr>
          <p:cNvPr id="44036" name="Slide Number Placeholder 4">
            <a:extLst>
              <a:ext uri="{FF2B5EF4-FFF2-40B4-BE49-F238E27FC236}">
                <a16:creationId xmlns:a16="http://schemas.microsoft.com/office/drawing/2014/main" id="{EF07B0EF-C80F-9E88-5887-06626426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45250" y="6042025"/>
            <a:ext cx="5127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EB3D9F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C6EE21FC-4765-4857-801E-CD1F25590153}" type="slidenum">
              <a:rPr lang="en-US" altLang="en-US" smtClean="0"/>
              <a:pPr/>
              <a:t>19</a:t>
            </a:fld>
            <a:endParaRPr lang="en-GB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E93747C-D189-4893-867A-AA15F9491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11"/>
    </mc:Choice>
    <mc:Fallback>
      <p:transition spd="slow" advTm="24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F4F342B-6FB1-C64B-9D9A-A8042F2960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/>
              <a:t>Endocrine System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034BBFD-C48B-CE54-F041-E6634E7592C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Two major control systems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Nervous system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Endocrine system</a:t>
            </a:r>
          </a:p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Endocrine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Ductless glands- regulate body’s metabolism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Responsible for:</a:t>
            </a:r>
          </a:p>
          <a:p>
            <a:pPr lvl="2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Growth/maturation</a:t>
            </a:r>
          </a:p>
          <a:p>
            <a:pPr lvl="2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Reproduction</a:t>
            </a:r>
          </a:p>
          <a:p>
            <a:pPr lvl="2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Body’s response to stress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C3840-1466-BF42-A7F8-CD9C3953F0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99" r="3826" b="-3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9224" name="Slide Number Placeholder 1">
            <a:extLst>
              <a:ext uri="{FF2B5EF4-FFF2-40B4-BE49-F238E27FC236}">
                <a16:creationId xmlns:a16="http://schemas.microsoft.com/office/drawing/2014/main" id="{DF55948C-E1C0-D81F-7519-E3E14D92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6300CA-4306-4B28-BD92-5D4D89B7D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6"/>
    </mc:Choice>
    <mc:Fallback>
      <p:transition spd="slow" advTm="39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 descr="Diagrams-04">
            <a:extLst>
              <a:ext uri="{FF2B5EF4-FFF2-40B4-BE49-F238E27FC236}">
                <a16:creationId xmlns:a16="http://schemas.microsoft.com/office/drawing/2014/main" id="{3AAE7A40-9ED2-6F25-CD28-FADACACD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9" y="381000"/>
            <a:ext cx="88741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5BAC6B-187C-4D03-815A-F1A6A5EFE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48"/>
    </mc:Choice>
    <mc:Fallback>
      <p:transition spd="slow" advTm="60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459140BB-4AA8-C8BA-7DE6-0634DEC8F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1" y="359228"/>
            <a:ext cx="6348413" cy="13208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Teaching Plan for a Child with DM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A02F2615-DB10-4191-9480-D1A1934A1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3600" y="2160589"/>
            <a:ext cx="3087688" cy="3881437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Physiology of the pancreas and its function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Function of insulin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Blood glucose self-monitoring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Diet therapy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Insulin management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Exercise</a:t>
            </a:r>
          </a:p>
          <a:p>
            <a:pPr>
              <a:defRPr/>
            </a:pPr>
            <a:endParaRPr lang="en-US" altLang="en-US" dirty="0"/>
          </a:p>
        </p:txBody>
      </p:sp>
      <p:sp>
        <p:nvSpPr>
          <p:cNvPr id="46084" name="Content Placeholder 3">
            <a:extLst>
              <a:ext uri="{FF2B5EF4-FFF2-40B4-BE49-F238E27FC236}">
                <a16:creationId xmlns:a16="http://schemas.microsoft.com/office/drawing/2014/main" id="{63CD78EC-3BB4-41DD-AE3F-686848FCE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739" y="2160589"/>
            <a:ext cx="3089275" cy="3881437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Skin care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Foot care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Infections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Emotional upsets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Urine check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Glucose-insulin imbalances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Travel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Follow-up care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Illness or surgery</a:t>
            </a:r>
          </a:p>
          <a:p>
            <a:pPr>
              <a:defRPr/>
            </a:pPr>
            <a:endParaRPr lang="en-US" altLang="en-US" sz="2400" dirty="0"/>
          </a:p>
        </p:txBody>
      </p:sp>
      <p:sp>
        <p:nvSpPr>
          <p:cNvPr id="48133" name="Slide Number Placeholder 5">
            <a:extLst>
              <a:ext uri="{FF2B5EF4-FFF2-40B4-BE49-F238E27FC236}">
                <a16:creationId xmlns:a16="http://schemas.microsoft.com/office/drawing/2014/main" id="{94DBC9B8-AB9C-5654-C678-F25B0B5B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2133600" y="6042026"/>
            <a:ext cx="4622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74C72EE1-86D7-4141-8DDF-F54F1E366645}" type="slidenum">
              <a:rPr lang="en-GB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GB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F8781F-56EE-4654-84CF-BC5760F06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47"/>
    </mc:Choice>
    <mc:Fallback>
      <p:transition spd="slow" advTm="170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3F13D69-FC7B-752A-BB2D-E3700C70A76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57600" y="457200"/>
            <a:ext cx="7010400" cy="1295400"/>
          </a:xfrm>
        </p:spPr>
        <p:txBody>
          <a:bodyPr/>
          <a:lstStyle/>
          <a:p>
            <a:pPr eaLnBrk="1" hangingPunct="1"/>
            <a:r>
              <a:rPr lang="en-US" altLang="en-US" sz="3500"/>
              <a:t>Endocrine System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1C037CA-7D1A-F6FC-381A-543774D1F8F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667000" y="1371600"/>
            <a:ext cx="7010400" cy="4876800"/>
          </a:xfrm>
        </p:spPr>
        <p:txBody>
          <a:bodyPr/>
          <a:lstStyle/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Early signs of a Metabolic disorder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Lethargy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Failure to thrive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Poor feeding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Enlarged liver</a:t>
            </a:r>
          </a:p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Diagnostic tests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X-ray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Thyroid function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Blood chemistries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Ultrasound/CT scans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4522B5-5BBC-4B1F-9416-03EC1D007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672"/>
    </mc:Choice>
    <mc:Fallback>
      <p:transition spd="slow" advTm="85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9E26D31-349D-73EC-132D-65EA602DC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Tay-Sachs Disease</a:t>
            </a:r>
          </a:p>
        </p:txBody>
      </p:sp>
      <p:sp>
        <p:nvSpPr>
          <p:cNvPr id="13315" name="Content Placeholder 1">
            <a:extLst>
              <a:ext uri="{FF2B5EF4-FFF2-40B4-BE49-F238E27FC236}">
                <a16:creationId xmlns:a16="http://schemas.microsoft.com/office/drawing/2014/main" id="{870FDE25-893C-6EFF-AD63-710375EA1B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Manifestations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Slow physical development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Head lag/inability to sit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Cherry red deposits on optic nerve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Blindness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Mental retardation</a:t>
            </a:r>
          </a:p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Treatment and Nursing Care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No cure/no treatment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Palliative care</a:t>
            </a:r>
          </a:p>
        </p:txBody>
      </p:sp>
      <p:sp>
        <p:nvSpPr>
          <p:cNvPr id="13316" name="TextBox 3">
            <a:extLst>
              <a:ext uri="{FF2B5EF4-FFF2-40B4-BE49-F238E27FC236}">
                <a16:creationId xmlns:a16="http://schemas.microsoft.com/office/drawing/2014/main" id="{798FCBA7-4D88-D966-4E06-DA05A3403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914" y="1826419"/>
            <a:ext cx="678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Deficiency of lysosomal-beta-hexosaminidase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10093F-BC5A-463C-9636-931146937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50"/>
    </mc:Choice>
    <mc:Fallback>
      <p:transition spd="slow" advTm="6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40C3023-D186-04D8-AF5F-457DA5D379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95600" y="254907"/>
            <a:ext cx="7010400" cy="1295400"/>
          </a:xfrm>
        </p:spPr>
        <p:txBody>
          <a:bodyPr/>
          <a:lstStyle/>
          <a:p>
            <a:pPr eaLnBrk="1" hangingPunct="1"/>
            <a:r>
              <a:rPr lang="en-US" altLang="en-US" dirty="0"/>
              <a:t>Hypothyroidism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BA05161-082F-4F1F-BFCD-C78EF2DE79E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07572" y="2052638"/>
            <a:ext cx="7010400" cy="4651375"/>
          </a:xfrm>
        </p:spPr>
        <p:txBody>
          <a:bodyPr rtlCol="0">
            <a:normAutofit fontScale="92500" lnSpcReduction="20000"/>
          </a:bodyPr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</a:rPr>
              <a:t>Symptoms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solidFill>
                  <a:schemeClr val="bg2">
                    <a:lumMod val="10000"/>
                  </a:schemeClr>
                </a:solidFill>
              </a:rPr>
              <a:t>Floppy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solidFill>
                  <a:schemeClr val="bg2">
                    <a:lumMod val="10000"/>
                  </a:schemeClr>
                </a:solidFill>
              </a:rPr>
              <a:t>Enlarged tongue-noisy respirations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solidFill>
                  <a:schemeClr val="bg2">
                    <a:lumMod val="10000"/>
                  </a:schemeClr>
                </a:solidFill>
              </a:rPr>
              <a:t>Dry skin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solidFill>
                  <a:schemeClr val="bg2">
                    <a:lumMod val="10000"/>
                  </a:schemeClr>
                </a:solidFill>
              </a:rPr>
              <a:t>Cold feet/hands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</a:rPr>
              <a:t>Treatment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solidFill>
                  <a:schemeClr val="bg2">
                    <a:lumMod val="10000"/>
                  </a:schemeClr>
                </a:solidFill>
              </a:rPr>
              <a:t>Untreated – irreversible mental retardation, physical disabilities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solidFill>
                  <a:schemeClr val="bg2">
                    <a:lumMod val="10000"/>
                  </a:schemeClr>
                </a:solidFill>
              </a:rPr>
              <a:t>Hormone levels monitored regularly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solidFill>
                  <a:schemeClr val="bg2">
                    <a:lumMod val="10000"/>
                  </a:schemeClr>
                </a:solidFill>
              </a:rPr>
              <a:t>Thyroid replacement – LIFE LONG</a:t>
            </a:r>
          </a:p>
          <a:p>
            <a:pPr lvl="2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solidFill>
                  <a:schemeClr val="bg2">
                    <a:lumMod val="10000"/>
                  </a:schemeClr>
                </a:solidFill>
              </a:rPr>
              <a:t>Take medication same time every day</a:t>
            </a:r>
          </a:p>
          <a:p>
            <a:pPr lvl="2">
              <a:buClr>
                <a:srgbClr val="8822EE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solidFill>
                  <a:schemeClr val="bg2">
                    <a:lumMod val="10000"/>
                  </a:schemeClr>
                </a:solidFill>
              </a:rPr>
              <a:t>Compliance </a:t>
            </a:r>
          </a:p>
          <a:p>
            <a:pPr marL="457200" lvl="1" indent="0">
              <a:buClr>
                <a:schemeClr val="accent1">
                  <a:lumMod val="75000"/>
                </a:schemeClr>
              </a:buClr>
              <a:buNone/>
              <a:defRPr/>
            </a:pPr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Clr>
                <a:schemeClr val="accent1">
                  <a:lumMod val="75000"/>
                </a:schemeClr>
              </a:buClr>
              <a:buNone/>
              <a:defRPr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364" name="TextBox 1">
            <a:extLst>
              <a:ext uri="{FF2B5EF4-FFF2-40B4-BE49-F238E27FC236}">
                <a16:creationId xmlns:a16="http://schemas.microsoft.com/office/drawing/2014/main" id="{53678178-CFF0-02A3-D78A-9B0324037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222375"/>
            <a:ext cx="609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Deficiency of secretions from the thyroid gland</a:t>
            </a:r>
          </a:p>
        </p:txBody>
      </p:sp>
      <p:pic>
        <p:nvPicPr>
          <p:cNvPr id="15365" name="Picture 2">
            <a:extLst>
              <a:ext uri="{FF2B5EF4-FFF2-40B4-BE49-F238E27FC236}">
                <a16:creationId xmlns:a16="http://schemas.microsoft.com/office/drawing/2014/main" id="{B5121170-7230-9F6B-99D1-4424A2AE5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313" y="1957553"/>
            <a:ext cx="2505529" cy="373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E532707-2A7E-4346-99A9-5D7BB3812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38"/>
    </mc:Choice>
    <mc:Fallback>
      <p:transition spd="slow" advTm="137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313E6B67-D8D1-5F6F-3411-CE869AF8D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Treatment for Hypothyroidism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2C77616D-E715-426B-A138-9A02E73F26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Signs of too much thyroid replacement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Rapid pulse rate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Dyspnea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Irritability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Weight loss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Sweating 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Signs of too little thyroid replacement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Fatigue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Sleepiness</a:t>
            </a:r>
          </a:p>
          <a:p>
            <a:pPr lvl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Constipation</a:t>
            </a:r>
          </a:p>
          <a:p>
            <a:pPr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Parents should be instructed about both</a:t>
            </a:r>
          </a:p>
          <a:p>
            <a:endParaRPr lang="en-US" altLang="en-US" dirty="0"/>
          </a:p>
        </p:txBody>
      </p:sp>
      <p:sp>
        <p:nvSpPr>
          <p:cNvPr id="17412" name="Slide Number Placeholder 4">
            <a:extLst>
              <a:ext uri="{FF2B5EF4-FFF2-40B4-BE49-F238E27FC236}">
                <a16:creationId xmlns:a16="http://schemas.microsoft.com/office/drawing/2014/main" id="{7EB24AB8-56D6-0D52-6E51-1C33FCF2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45250" y="6042025"/>
            <a:ext cx="51276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EB3D9F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C6EE21FC-4765-4857-801E-CD1F25590153}" type="slidenum">
              <a:rPr lang="en-US" altLang="en-US" smtClean="0"/>
              <a:pPr/>
              <a:t>6</a:t>
            </a:fld>
            <a:endParaRPr lang="en-GB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C338A37-D579-4DC8-B1A2-E200E3DF0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5"/>
    </mc:Choice>
    <mc:Fallback>
      <p:transition spd="slow" advTm="23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9EBDAD9-8016-EBAE-D318-1F24A748C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dirty="0"/>
              <a:t>Diabetes Insipidus</a:t>
            </a:r>
          </a:p>
        </p:txBody>
      </p:sp>
      <p:sp>
        <p:nvSpPr>
          <p:cNvPr id="19460" name="Content Placeholder 1">
            <a:extLst>
              <a:ext uri="{FF2B5EF4-FFF2-40B4-BE49-F238E27FC236}">
                <a16:creationId xmlns:a16="http://schemas.microsoft.com/office/drawing/2014/main" id="{03815672-363E-DC31-8E53-11CB0E7A95D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1219200" y="2318657"/>
            <a:ext cx="3621024" cy="3934097"/>
          </a:xfrm>
        </p:spPr>
        <p:txBody>
          <a:bodyPr>
            <a:normAutofit/>
          </a:bodyPr>
          <a:lstStyle/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Symptoms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Polyuria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Polydipsia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Weight loss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Craves water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Dry skin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FTT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Dehydration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Drop in BP</a:t>
            </a:r>
          </a:p>
          <a:p>
            <a:pPr eaLnBrk="1" hangingPunct="1"/>
            <a:endParaRPr lang="en-US" altLang="en-US" sz="1500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670A1D5-6FD6-47AC-D058-E452B6ED8D53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5432407" y="2318656"/>
            <a:ext cx="3621024" cy="4234543"/>
          </a:xfrm>
        </p:spPr>
        <p:txBody>
          <a:bodyPr>
            <a:normAutofit/>
          </a:bodyPr>
          <a:lstStyle/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Treatment/Nursing care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Hormone replacement</a:t>
            </a:r>
          </a:p>
          <a:p>
            <a:pPr lvl="2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Desmopressin (DDVAP)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Monitor for overdose</a:t>
            </a:r>
          </a:p>
          <a:p>
            <a:pPr lvl="2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Water intoxication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Medical ID bracelet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Limiting access to water—dangerous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Patient/family education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19471" name="Slide Number Placeholder 7">
            <a:extLst>
              <a:ext uri="{FF2B5EF4-FFF2-40B4-BE49-F238E27FC236}">
                <a16:creationId xmlns:a16="http://schemas.microsoft.com/office/drawing/2014/main" id="{27BD0F35-5129-3569-9C7B-2EC5C6DF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4BD92B6-901A-46B5-9D2E-F082A77D4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57"/>
    </mc:Choice>
    <mc:Fallback>
      <p:transition spd="slow" advTm="144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E7A13D83-6386-64E8-B874-75860468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0375"/>
            <a:ext cx="7620000" cy="570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E03D2D-9E43-4271-98BB-EAD9F32DB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3"/>
    </mc:Choice>
    <mc:Fallback>
      <p:transition spd="slow" advTm="7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797FCAF-C562-4B96-5AE9-34C51FBB8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/>
              <a:t>Diabetes Mellitus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78DBA6A-12F9-95A4-499F-B62A08AB76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14984" y="2212848"/>
            <a:ext cx="10332720" cy="3547872"/>
          </a:xfrm>
        </p:spPr>
        <p:txBody>
          <a:bodyPr>
            <a:normAutofit/>
          </a:bodyPr>
          <a:lstStyle/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Chronic metabolic syndrome</a:t>
            </a:r>
          </a:p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Impairment of glucose transport</a:t>
            </a:r>
          </a:p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Inability to store and use fats properly</a:t>
            </a:r>
          </a:p>
          <a:p>
            <a:pPr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2 Types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Type I – Juvenile; insulin-dependent. Destruction of beta cells in pancreas results in lack of insulin production. Autoimmune condition with genetic predisposition for child to get. </a:t>
            </a:r>
          </a:p>
          <a:p>
            <a:pPr lvl="1" eaLnBrk="1" hangingPunct="1">
              <a:buClr>
                <a:srgbClr val="8822EE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Type II – Adult onset; non-insulin-dependent. Resistance to insulin or decreased insulin production, triggered by sedentary lifestyle and obesity. </a:t>
            </a:r>
          </a:p>
          <a:p>
            <a:pPr lvl="2" eaLnBrk="1" hangingPunct="1"/>
            <a:endParaRPr lang="en-US" altLang="en-US" dirty="0"/>
          </a:p>
        </p:txBody>
      </p:sp>
      <p:sp>
        <p:nvSpPr>
          <p:cNvPr id="23560" name="Slide Number Placeholder 3">
            <a:extLst>
              <a:ext uri="{FF2B5EF4-FFF2-40B4-BE49-F238E27FC236}">
                <a16:creationId xmlns:a16="http://schemas.microsoft.com/office/drawing/2014/main" id="{35D3BD51-F74C-E2A9-062F-4BC981846D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4CF32B-1C8F-4140-8A8D-FE6A4869E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75"/>
    </mc:Choice>
    <mc:Fallback>
      <p:transition spd="slow" advTm="67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64DFED"/>
      </a:dk1>
      <a:lt1>
        <a:srgbClr val="171616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B8ECF1-2A9D-464C-AFE8-2B3295D0BF97}">
  <ds:schemaRefs>
    <ds:schemaRef ds:uri="http://purl.org/dc/elements/1.1/"/>
    <ds:schemaRef ds:uri="230e9df3-be65-4c73-a93b-d1236ebd677e"/>
    <ds:schemaRef ds:uri="http://schemas.microsoft.com/office/infopath/2007/PartnerControls"/>
    <ds:schemaRef ds:uri="16c05727-aa75-4e4a-9b5f-8a80a1165891"/>
    <ds:schemaRef ds:uri="http://purl.org/dc/terms/"/>
    <ds:schemaRef ds:uri="http://www.w3.org/XML/1998/namespace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66</TotalTime>
  <Words>815</Words>
  <Application>Microsoft Office PowerPoint</Application>
  <PresentationFormat>Widescreen</PresentationFormat>
  <Paragraphs>186</Paragraphs>
  <Slides>21</Slides>
  <Notes>20</Notes>
  <HiddenSlides>0</HiddenSlides>
  <MMClips>21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Comic Sans MS</vt:lpstr>
      <vt:lpstr>Courier New</vt:lpstr>
      <vt:lpstr>Segoe UI</vt:lpstr>
      <vt:lpstr>Segoe UI Light</vt:lpstr>
      <vt:lpstr>Trebuchet MS</vt:lpstr>
      <vt:lpstr>Wingdings</vt:lpstr>
      <vt:lpstr>Office Theme</vt:lpstr>
      <vt:lpstr>The Child with a Metabolic Condition</vt:lpstr>
      <vt:lpstr>Endocrine System</vt:lpstr>
      <vt:lpstr>Endocrine System</vt:lpstr>
      <vt:lpstr>Tay-Sachs Disease</vt:lpstr>
      <vt:lpstr>Hypothyroidism</vt:lpstr>
      <vt:lpstr>Treatment for Hypothyroidism</vt:lpstr>
      <vt:lpstr>Diabetes Insipidus</vt:lpstr>
      <vt:lpstr>PowerPoint Presentation</vt:lpstr>
      <vt:lpstr>Diabetes Mellitus</vt:lpstr>
      <vt:lpstr>Diabetes Mellitus (DM) </vt:lpstr>
      <vt:lpstr>Diagnostic Tests for DM </vt:lpstr>
      <vt:lpstr>Type 1 Diabetes Mellitus </vt:lpstr>
      <vt:lpstr>PowerPoint Presentation</vt:lpstr>
      <vt:lpstr>Insulin Administration </vt:lpstr>
      <vt:lpstr>PowerPoint Presentation</vt:lpstr>
      <vt:lpstr>PowerPoint Presentation</vt:lpstr>
      <vt:lpstr>Insulin Shock </vt:lpstr>
      <vt:lpstr>Insulin Shock</vt:lpstr>
      <vt:lpstr>Insulin Shock </vt:lpstr>
      <vt:lpstr>PowerPoint Presentation</vt:lpstr>
      <vt:lpstr>Teaching Plan for a Child with 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Child with a Metabolic Condition</dc:title>
  <dc:creator>Niomi Quinteros</dc:creator>
  <cp:lastModifiedBy>Niomi Quinteros</cp:lastModifiedBy>
  <cp:revision>4</cp:revision>
  <dcterms:created xsi:type="dcterms:W3CDTF">2025-02-26T23:22:07Z</dcterms:created>
  <dcterms:modified xsi:type="dcterms:W3CDTF">2025-03-04T18:08:38Z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